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70" r:id="rId3"/>
    <p:sldId id="271" r:id="rId4"/>
    <p:sldId id="272" r:id="rId5"/>
    <p:sldId id="279" r:id="rId6"/>
    <p:sldId id="274" r:id="rId7"/>
    <p:sldId id="276" r:id="rId8"/>
    <p:sldId id="287" r:id="rId9"/>
    <p:sldId id="289" r:id="rId10"/>
    <p:sldId id="284" r:id="rId11"/>
    <p:sldId id="278" r:id="rId12"/>
    <p:sldId id="280" r:id="rId13"/>
    <p:sldId id="288" r:id="rId14"/>
    <p:sldId id="290" r:id="rId15"/>
    <p:sldId id="281" r:id="rId16"/>
    <p:sldId id="283" r:id="rId17"/>
    <p:sldId id="29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3300"/>
    <a:srgbClr val="00FF99"/>
    <a:srgbClr val="00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941" autoAdjust="0"/>
  </p:normalViewPr>
  <p:slideViewPr>
    <p:cSldViewPr>
      <p:cViewPr varScale="1">
        <p:scale>
          <a:sx n="58" d="100"/>
          <a:sy n="58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CC0CD5-82C9-43AF-BFD7-EF1647D8AB44}" type="datetimeFigureOut">
              <a:rPr lang="ru-RU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87BE21-129E-4124-B77C-9C947BB516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55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87BE21-129E-4124-B77C-9C947BB5168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82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D4D16C-FF36-41D3-ABC1-C669CFBD548E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3603ED-F585-4675-BA55-4B8F56052E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0D473D-D32F-43FF-BDCC-E2DEAAD6E8B7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F27F6-9B66-4D51-A868-22816E1E6A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BFD656-67F8-4BEC-B204-FA86B914CB88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3015EF-724B-45EC-8F9F-D8A3F1A6AC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E1CE3A-DD52-4943-8C0D-B926C33C6E58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9A5F2-4738-401D-8E78-FADB5B2398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A5109E-E2BD-48C1-9FB3-AE03C3D6F2D2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96E52-5E53-48FC-BB93-155CC116DF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FBB760-8C86-4919-A83C-38AED6C36FED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46FC67-AE2E-48E3-A11F-8E94ABD509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962CEE-FE07-4410-B4BA-61B0C725F179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7E543-4645-420D-A9A8-ABDF29C15F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9FC515-E9DA-4D2A-B8F2-D418F5BF9611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F99CC-0F47-4B1C-9347-6FD06AA59B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5B7166-E630-484B-AC38-1E8871EFF2FB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6E5B0F-8001-427E-A5AA-F3FF35C595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43F309-1405-4117-AF26-DA9A5A0C100F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8C7325-A5D3-4070-BE4C-1B236CAF03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94A6B2-C464-459C-9D35-E35F45220727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D1976-7236-42E6-93DC-B89B1CD520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893B7AA-0F02-43FA-A6F8-180F94B91FB5}" type="datetimeFigureOut">
              <a:rPr lang="ru-RU" smtClean="0"/>
              <a:pPr>
                <a:defRPr/>
              </a:pPr>
              <a:t>17.01.2019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12793A4-A4C0-46F0-B80F-5D55026A3E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little.com.ua/" TargetMode="External"/><Relationship Id="rId3" Type="http://schemas.openxmlformats.org/officeDocument/2006/relationships/hyperlink" Target="http://animo2.ucoz.ru/photo/sklad_animacij/animacija_92_vnimanie_92/14-0-2415" TargetMode="External"/><Relationship Id="rId7" Type="http://schemas.openxmlformats.org/officeDocument/2006/relationships/hyperlink" Target="http://goldwiks.clan.su/load/kartinki/lineage_2_kartinki/4-1-0-3" TargetMode="External"/><Relationship Id="rId2" Type="http://schemas.openxmlformats.org/officeDocument/2006/relationships/hyperlink" Target="http://animo2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ldwiks.clan.su/" TargetMode="External"/><Relationship Id="rId5" Type="http://schemas.openxmlformats.org/officeDocument/2006/relationships/hyperlink" Target="http://krasota-fitnes.ucoz.ru/photo/kartinki_o_krasote/dukhi/8" TargetMode="External"/><Relationship Id="rId10" Type="http://schemas.openxmlformats.org/officeDocument/2006/relationships/hyperlink" Target="http://little.com.ua/arithmetic/geometricheskie-figuri.html" TargetMode="External"/><Relationship Id="rId4" Type="http://schemas.openxmlformats.org/officeDocument/2006/relationships/hyperlink" Target="http://krasota-fitnes.ucoz.ru/" TargetMode="External"/><Relationship Id="rId9" Type="http://schemas.openxmlformats.org/officeDocument/2006/relationships/hyperlink" Target="http://little.com.ua/arithmetic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hyperlink" Target="http://images.yandex.ru/yandsearch?text=%D0%BA%D0%B0%D1%80%D1%82%D0%B8%D0%BD%D0%BA%D0%B8%20%D0%B0%D0%BF%D0%BF%D0%B5%D1%82%D0%B8%D1%82&amp;img_url=http://zhaba.ru/_pics/zw0h41lxfuxlx0wk.jpg&amp;pos=1&amp;rpt=simage&amp;lr=58&amp;noreask=1&amp;source=wiz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images.yandex.ru/yandsearch?text=%D0%BA%D0%B0%D1%80%D1%82%D0%B8%D0%BD%D0%BA%D0%B8%20%D0%B4%D1%83%D1%85%D0%B8&amp;img_url=http://www.bhak-weiz.ac.at/applewoods/imag/Dolce%20Vita.jpg&amp;pos=1&amp;rpt=simage&amp;lr=58&amp;noreask=1&amp;source=wiz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692696"/>
            <a:ext cx="7921625" cy="3312567"/>
          </a:xfrm>
          <a:prstGeom prst="horizontalScroll">
            <a:avLst/>
          </a:prstGeom>
          <a:solidFill>
            <a:srgbClr val="00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990656" cy="458523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Урок </a:t>
            </a:r>
            <a:r>
              <a:rPr lang="ru-RU" sz="31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математики</a:t>
            </a:r>
            <a:br>
              <a:rPr lang="ru-RU" sz="3100" b="1" dirty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класс</a:t>
            </a:r>
            <a:r>
              <a:rPr lang="en-US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Водолазская Вера Викторовна МБОУ СОШ №20 им</a:t>
            </a: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Героя </a:t>
            </a: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Советского Союза </a:t>
            </a:r>
            <a:r>
              <a:rPr lang="ru-RU" sz="3100" b="1" err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А.А</a:t>
            </a:r>
            <a:r>
              <a:rPr lang="ru-RU" sz="3100" b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Лазуненко</a:t>
            </a: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100" b="1" dirty="0" err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с.Новомихайловского</a:t>
            </a: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100" b="1" dirty="0" err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Гулькевичского</a:t>
            </a:r>
            <a:r>
              <a:rPr lang="ru-RU" sz="31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райо</a:t>
            </a:r>
            <a:r>
              <a:rPr lang="ru-RU" sz="4000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</a:t>
            </a:r>
            <a: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3300"/>
                </a:solidFill>
                <a:latin typeface="Comic Sans MS" pitchFamily="66" charset="0"/>
              </a:rPr>
            </a:br>
            <a:endParaRPr lang="ru-RU" b="1" dirty="0" smtClean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lum bright="-12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17888"/>
            <a:ext cx="2878088" cy="157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920880" cy="4525963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Узнать</a:t>
            </a:r>
            <a:r>
              <a:rPr lang="ru-RU" sz="4000" b="1" i="1" dirty="0">
                <a:solidFill>
                  <a:srgbClr val="7030A0"/>
                </a:solidFill>
              </a:rPr>
              <a:t>, что такое объем.</a:t>
            </a:r>
            <a:endParaRPr lang="ru-RU" sz="4000" dirty="0">
              <a:solidFill>
                <a:srgbClr val="7030A0"/>
              </a:solidFill>
            </a:endParaRPr>
          </a:p>
          <a:p>
            <a:r>
              <a:rPr lang="ru-RU" sz="4000" b="1" i="1" dirty="0" smtClean="0">
                <a:solidFill>
                  <a:srgbClr val="7030A0"/>
                </a:solidFill>
              </a:rPr>
              <a:t>Научиться </a:t>
            </a:r>
            <a:r>
              <a:rPr lang="ru-RU" sz="4000" b="1" i="1" dirty="0">
                <a:solidFill>
                  <a:srgbClr val="7030A0"/>
                </a:solidFill>
              </a:rPr>
              <a:t>сравнивать меры </a:t>
            </a:r>
            <a:r>
              <a:rPr lang="ru-RU" sz="4000" b="1" i="1" dirty="0" smtClean="0">
                <a:solidFill>
                  <a:srgbClr val="7030A0"/>
                </a:solidFill>
              </a:rPr>
              <a:t>объема.</a:t>
            </a:r>
            <a:endParaRPr lang="ru-RU" sz="4000" dirty="0">
              <a:solidFill>
                <a:srgbClr val="7030A0"/>
              </a:solidFill>
            </a:endParaRPr>
          </a:p>
          <a:p>
            <a:r>
              <a:rPr lang="ru-RU" sz="4000" b="1" i="1" dirty="0" smtClean="0">
                <a:solidFill>
                  <a:srgbClr val="7030A0"/>
                </a:solidFill>
              </a:rPr>
              <a:t>Называть </a:t>
            </a:r>
            <a:r>
              <a:rPr lang="ru-RU" sz="4000" b="1" i="1" dirty="0">
                <a:solidFill>
                  <a:srgbClr val="7030A0"/>
                </a:solidFill>
              </a:rPr>
              <a:t>единицы измерения </a:t>
            </a:r>
            <a:r>
              <a:rPr lang="ru-RU" sz="4000" b="1" i="1" dirty="0" smtClean="0">
                <a:solidFill>
                  <a:srgbClr val="7030A0"/>
                </a:solidFill>
              </a:rPr>
              <a:t>объема.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Цели: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H:\Анимированные\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324" y="3501008"/>
            <a:ext cx="2402427" cy="292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85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969922" y="1924312"/>
            <a:ext cx="7200799" cy="3538139"/>
            <a:chOff x="3585" y="6385"/>
            <a:chExt cx="4035" cy="2341"/>
          </a:xfrm>
        </p:grpSpPr>
        <p:cxnSp>
          <p:nvCxnSpPr>
            <p:cNvPr id="11" name="AutoShape 6"/>
            <p:cNvCxnSpPr>
              <a:cxnSpLocks noChangeShapeType="1"/>
            </p:cNvCxnSpPr>
            <p:nvPr/>
          </p:nvCxnSpPr>
          <p:spPr bwMode="auto">
            <a:xfrm flipH="1">
              <a:off x="4650" y="6387"/>
              <a:ext cx="330" cy="2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7"/>
            <p:cNvCxnSpPr>
              <a:cxnSpLocks noChangeShapeType="1"/>
            </p:cNvCxnSpPr>
            <p:nvPr/>
          </p:nvCxnSpPr>
          <p:spPr bwMode="auto">
            <a:xfrm flipH="1">
              <a:off x="5580" y="6386"/>
              <a:ext cx="15" cy="4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8"/>
            <p:cNvCxnSpPr>
              <a:cxnSpLocks noChangeShapeType="1"/>
            </p:cNvCxnSpPr>
            <p:nvPr/>
          </p:nvCxnSpPr>
          <p:spPr bwMode="auto">
            <a:xfrm>
              <a:off x="6180" y="6385"/>
              <a:ext cx="360" cy="2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3585" y="6747"/>
              <a:ext cx="4035" cy="1979"/>
              <a:chOff x="3585" y="6747"/>
              <a:chExt cx="4035" cy="1979"/>
            </a:xfrm>
          </p:grpSpPr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3585" y="6747"/>
                <a:ext cx="1065" cy="4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длина</a:t>
                </a: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5160" y="6949"/>
                <a:ext cx="1020" cy="47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масса</a:t>
                </a:r>
              </a:p>
            </p:txBody>
          </p:sp>
          <p:sp>
            <p:nvSpPr>
              <p:cNvPr id="17" name="Text Box 12"/>
              <p:cNvSpPr txBox="1">
                <a:spLocks noChangeArrowheads="1"/>
              </p:cNvSpPr>
              <p:nvPr/>
            </p:nvSpPr>
            <p:spPr bwMode="auto">
              <a:xfrm>
                <a:off x="6540" y="6747"/>
                <a:ext cx="1080" cy="49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объем</a:t>
                </a:r>
              </a:p>
            </p:txBody>
          </p:sp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3585" y="7580"/>
                <a:ext cx="1065" cy="114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см</a:t>
                </a:r>
                <a:r>
                  <a:rPr lang="ru-RU" sz="4000" b="1" dirty="0" smtClean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,</a:t>
                </a: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 err="1" smtClean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дм</a:t>
                </a:r>
                <a:endParaRPr lang="ru-RU" sz="4000" b="1" dirty="0">
                  <a:solidFill>
                    <a:srgbClr val="7030A0"/>
                  </a:solidFill>
                  <a:effectLst/>
                  <a:latin typeface="+mj-lt"/>
                  <a:ea typeface="Times New Roman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3600" b="1" dirty="0">
                    <a:solidFill>
                      <a:srgbClr val="7030A0"/>
                    </a:solidFill>
                    <a:effectLst/>
                    <a:latin typeface="Calibri"/>
                    <a:ea typeface="Times New Roman"/>
                    <a:cs typeface="Times New Roman"/>
                  </a:rPr>
                  <a:t> </a:t>
                </a:r>
              </a:p>
            </p:txBody>
          </p:sp>
          <p:sp>
            <p:nvSpPr>
              <p:cNvPr id="19" name="Text Box 14"/>
              <p:cNvSpPr txBox="1">
                <a:spLocks noChangeArrowheads="1"/>
              </p:cNvSpPr>
              <p:nvPr/>
            </p:nvSpPr>
            <p:spPr bwMode="auto">
              <a:xfrm>
                <a:off x="5348" y="7781"/>
                <a:ext cx="747" cy="53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кг</a:t>
                </a:r>
              </a:p>
            </p:txBody>
          </p:sp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auto">
              <a:xfrm>
                <a:off x="6693" y="7557"/>
                <a:ext cx="702" cy="75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4000" b="1" dirty="0">
                    <a:solidFill>
                      <a:srgbClr val="7030A0"/>
                    </a:solidFill>
                    <a:effectLst/>
                    <a:latin typeface="+mj-lt"/>
                    <a:ea typeface="Times New Roman"/>
                    <a:cs typeface="Times New Roman"/>
                  </a:rPr>
                  <a:t>л</a:t>
                </a:r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2875094" y="859036"/>
            <a:ext cx="33807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Величины</a:t>
            </a:r>
            <a:endParaRPr lang="ru-RU" sz="4000" dirty="0">
              <a:solidFill>
                <a:srgbClr val="7030A0"/>
              </a:solidFill>
              <a:latin typeface="+mj-lt"/>
            </a:endParaRPr>
          </a:p>
        </p:txBody>
      </p:sp>
      <p:cxnSp>
        <p:nvCxnSpPr>
          <p:cNvPr id="33" name="Прямая со стрелкой 32"/>
          <p:cNvCxnSpPr>
            <a:cxnSpLocks noChangeShapeType="1"/>
          </p:cNvCxnSpPr>
          <p:nvPr/>
        </p:nvCxnSpPr>
        <p:spPr bwMode="auto">
          <a:xfrm>
            <a:off x="1835051" y="3394318"/>
            <a:ext cx="19050" cy="2959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Прямая со стрелкой 33"/>
          <p:cNvCxnSpPr>
            <a:cxnSpLocks noChangeShapeType="1"/>
          </p:cNvCxnSpPr>
          <p:nvPr/>
        </p:nvCxnSpPr>
        <p:spPr bwMode="auto">
          <a:xfrm>
            <a:off x="4511118" y="3582455"/>
            <a:ext cx="19050" cy="2959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Прямая со стрелкой 34"/>
          <p:cNvCxnSpPr>
            <a:cxnSpLocks noChangeShapeType="1"/>
          </p:cNvCxnSpPr>
          <p:nvPr/>
        </p:nvCxnSpPr>
        <p:spPr bwMode="auto">
          <a:xfrm>
            <a:off x="6971853" y="3352726"/>
            <a:ext cx="19050" cy="2959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146" name="Picture 2" descr="H:\Анимированные\2h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834433"/>
            <a:ext cx="106829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39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2992387"/>
            <a:ext cx="3744416" cy="2880321"/>
          </a:xfrm>
        </p:spPr>
        <p:txBody>
          <a:bodyPr/>
          <a:lstStyle/>
          <a:p>
            <a:endParaRPr lang="ru-RU" sz="5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3) </a:t>
            </a:r>
            <a:r>
              <a:rPr lang="ru-RU" sz="4000" b="1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ОБЪЁМ                          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  2</a:t>
            </a:r>
            <a:r>
              <a:rPr lang="ru-RU" sz="4000" b="1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) ЛИТР</a:t>
            </a:r>
          </a:p>
          <a:p>
            <a:endParaRPr lang="ru-RU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229600" cy="144016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Проверь себя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 (задание 1)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5" name="Picture 53" descr="3f3b7b0d28f958b79ab69d6d4a5ca3b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891" y="4149080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9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886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Проверь себя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(задание 2)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3561234"/>
            <a:ext cx="468293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5л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 &lt;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8л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9л 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&gt;2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л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pic>
        <p:nvPicPr>
          <p:cNvPr id="6" name="Picture 53" descr="3f3b7b0d28f958b79ab69d6d4a5ca3b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880053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1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sz="4000" b="1" dirty="0">
                <a:solidFill>
                  <a:srgbClr val="7030A0"/>
                </a:solidFill>
              </a:rPr>
              <a:t>Проверь себя</a:t>
            </a:r>
            <a:br>
              <a:rPr lang="ru-RU" sz="4000" b="1" dirty="0">
                <a:solidFill>
                  <a:srgbClr val="7030A0"/>
                </a:solidFill>
              </a:rPr>
            </a:br>
            <a:r>
              <a:rPr lang="ru-RU" sz="4000" b="1" dirty="0">
                <a:solidFill>
                  <a:srgbClr val="7030A0"/>
                </a:solidFill>
              </a:rPr>
              <a:t>(задание </a:t>
            </a:r>
            <a:r>
              <a:rPr lang="en-US" sz="4000" b="1" dirty="0" smtClean="0">
                <a:solidFill>
                  <a:srgbClr val="7030A0"/>
                </a:solidFill>
              </a:rPr>
              <a:t>3</a:t>
            </a:r>
            <a:r>
              <a:rPr lang="ru-RU" sz="4000" b="1" dirty="0" smtClean="0">
                <a:solidFill>
                  <a:srgbClr val="7030A0"/>
                </a:solidFill>
              </a:rPr>
              <a:t>)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8773" y="3244334"/>
            <a:ext cx="4682692" cy="2831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7030A0"/>
                </a:solidFill>
                <a:latin typeface="+mj-lt"/>
              </a:rPr>
              <a:t>7см + 3см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=</a:t>
            </a:r>
            <a:r>
              <a:rPr lang="en-US" sz="4000" b="1" dirty="0" smtClean="0">
                <a:solidFill>
                  <a:srgbClr val="7030A0"/>
                </a:solidFill>
                <a:latin typeface="+mj-lt"/>
              </a:rPr>
              <a:t> 10 c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м </a:t>
            </a:r>
            <a:endParaRPr lang="en-US" sz="4000" b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4000" b="1" dirty="0">
                <a:solidFill>
                  <a:srgbClr val="7030A0"/>
                </a:solidFill>
                <a:latin typeface="+mj-lt"/>
              </a:rPr>
              <a:t>3л + 7л =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10 л</a:t>
            </a:r>
            <a:endParaRPr lang="en-US" sz="4000" b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4000" b="1" dirty="0">
                <a:solidFill>
                  <a:srgbClr val="7030A0"/>
                </a:solidFill>
                <a:latin typeface="+mj-lt"/>
              </a:rPr>
              <a:t>9кг – 5кг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= 4кг</a:t>
            </a:r>
            <a:endParaRPr lang="en-US" sz="4000" b="1" dirty="0" smtClean="0">
              <a:solidFill>
                <a:srgbClr val="7030A0"/>
              </a:solidFill>
              <a:latin typeface="+mj-lt"/>
            </a:endParaRPr>
          </a:p>
          <a:p>
            <a:r>
              <a:rPr lang="ru-RU" sz="4000" b="1" dirty="0">
                <a:solidFill>
                  <a:srgbClr val="7030A0"/>
                </a:solidFill>
                <a:latin typeface="+mj-lt"/>
              </a:rPr>
              <a:t>1дм + 2см </a:t>
            </a:r>
            <a:r>
              <a:rPr lang="ru-RU" sz="4000" b="1" dirty="0" smtClean="0">
                <a:solidFill>
                  <a:srgbClr val="7030A0"/>
                </a:solidFill>
                <a:latin typeface="+mj-lt"/>
              </a:rPr>
              <a:t>= 1дм2см</a:t>
            </a:r>
            <a:endParaRPr lang="ru-RU" sz="4000" dirty="0">
              <a:solidFill>
                <a:srgbClr val="7030A0"/>
              </a:solidFill>
              <a:latin typeface="+mj-lt"/>
            </a:endParaRPr>
          </a:p>
          <a:p>
            <a:endParaRPr lang="ru-RU" dirty="0"/>
          </a:p>
        </p:txBody>
      </p:sp>
      <p:pic>
        <p:nvPicPr>
          <p:cNvPr id="6" name="Picture 53" descr="3f3b7b0d28f958b79ab69d6d4a5ca3b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74306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0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А вот и звонок!</a:t>
            </a:r>
            <a:endParaRPr lang="ru-RU" sz="40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Отдохните чуть - чуть!</a:t>
            </a:r>
            <a:endParaRPr lang="ru-RU" sz="40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7030A0"/>
                </a:solidFill>
              </a:rPr>
              <a:t>И снова мы с вами отправимся в путь</a:t>
            </a:r>
            <a:endParaRPr lang="ru-RU" sz="4000" b="1" dirty="0">
              <a:solidFill>
                <a:srgbClr val="7030A0"/>
              </a:solidFill>
            </a:endParaRPr>
          </a:p>
          <a:p>
            <a:pPr algn="ctr"/>
            <a:endParaRPr lang="ru-RU" sz="4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Итог урока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H:\Анимированные\Звонок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3309029" cy="239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30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611560" y="1752600"/>
            <a:ext cx="8227640" cy="1676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222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+mj-lt"/>
                <a:cs typeface="Arial"/>
              </a:rPr>
              <a:t>СПАСИБО ЗА РАБОТУ</a:t>
            </a:r>
            <a:r>
              <a:rPr lang="ru-RU" sz="3600" b="1" kern="10" dirty="0">
                <a:ln w="22225">
                  <a:solidFill>
                    <a:srgbClr val="8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latin typeface="Arial"/>
                <a:cs typeface="Arial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8851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animo2.ucoz.ru</a:t>
            </a:r>
            <a:r>
              <a:rPr lang="en-US" dirty="0" smtClean="0"/>
              <a:t>›</a:t>
            </a:r>
            <a:r>
              <a:rPr lang="en-US" dirty="0" smtClean="0">
                <a:hlinkClick r:id="rId3"/>
              </a:rPr>
              <a:t>photo/</a:t>
            </a:r>
            <a:r>
              <a:rPr lang="en-US" dirty="0" err="1" smtClean="0">
                <a:hlinkClick r:id="rId3"/>
              </a:rPr>
              <a:t>sklad_animacij</a:t>
            </a:r>
            <a:r>
              <a:rPr lang="en-US" dirty="0" smtClean="0">
                <a:hlinkClick r:id="rId3"/>
              </a:rPr>
              <a:t>…</a:t>
            </a:r>
            <a:r>
              <a:rPr lang="en-US" b="1" dirty="0" err="1" smtClean="0">
                <a:hlinkClick r:id="rId3"/>
              </a:rPr>
              <a:t>vnimanie</a:t>
            </a:r>
            <a:r>
              <a:rPr lang="en-US" dirty="0" smtClean="0">
                <a:hlinkClick r:id="rId3"/>
              </a:rPr>
              <a:t>…2415</a:t>
            </a:r>
            <a:endParaRPr lang="ru-RU" dirty="0" smtClean="0"/>
          </a:p>
          <a:p>
            <a:r>
              <a:rPr lang="en-US" dirty="0" err="1" smtClean="0">
                <a:hlinkClick r:id="rId4"/>
              </a:rPr>
              <a:t>krasota-fitnes.ucoz.ru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5"/>
              </a:rPr>
              <a:t>photo</a:t>
            </a:r>
            <a:r>
              <a:rPr lang="en-US" dirty="0" smtClean="0">
                <a:hlinkClick r:id="rId5"/>
              </a:rPr>
              <a:t>/</a:t>
            </a:r>
            <a:r>
              <a:rPr lang="en-US" b="1" dirty="0" err="1" smtClean="0">
                <a:hlinkClick r:id="rId5"/>
              </a:rPr>
              <a:t>kartinki</a:t>
            </a:r>
            <a:r>
              <a:rPr lang="en-US" dirty="0" err="1" smtClean="0">
                <a:hlinkClick r:id="rId5"/>
              </a:rPr>
              <a:t>_o</a:t>
            </a:r>
            <a:r>
              <a:rPr lang="en-US" dirty="0" smtClean="0">
                <a:hlinkClick r:id="rId5"/>
              </a:rPr>
              <a:t>…</a:t>
            </a:r>
            <a:r>
              <a:rPr lang="en-US" b="1" dirty="0" err="1" smtClean="0">
                <a:hlinkClick r:id="rId5"/>
              </a:rPr>
              <a:t>dukhi</a:t>
            </a:r>
            <a:r>
              <a:rPr lang="en-US" dirty="0" smtClean="0">
                <a:hlinkClick r:id="rId5"/>
              </a:rPr>
              <a:t>/8</a:t>
            </a:r>
            <a:endParaRPr lang="ru-RU" dirty="0" smtClean="0"/>
          </a:p>
          <a:p>
            <a:r>
              <a:rPr lang="en-US" dirty="0" err="1">
                <a:hlinkClick r:id="rId6"/>
              </a:rPr>
              <a:t>goldwiks.clan.su</a:t>
            </a:r>
            <a:r>
              <a:rPr lang="en-US" dirty="0" err="1"/>
              <a:t>›</a:t>
            </a:r>
            <a:r>
              <a:rPr lang="en-US" dirty="0" err="1">
                <a:hlinkClick r:id="rId7"/>
              </a:rPr>
              <a:t>load</a:t>
            </a:r>
            <a:r>
              <a:rPr lang="en-US" dirty="0">
                <a:hlinkClick r:id="rId7"/>
              </a:rPr>
              <a:t>/</a:t>
            </a:r>
            <a:r>
              <a:rPr lang="en-US" b="1" dirty="0" err="1">
                <a:hlinkClick r:id="rId7"/>
              </a:rPr>
              <a:t>kartinki</a:t>
            </a:r>
            <a:r>
              <a:rPr lang="en-US" dirty="0">
                <a:hlinkClick r:id="rId7"/>
              </a:rPr>
              <a:t>/</a:t>
            </a:r>
            <a:r>
              <a:rPr lang="en-US" b="1" dirty="0">
                <a:hlinkClick r:id="rId7"/>
              </a:rPr>
              <a:t>lineage</a:t>
            </a:r>
            <a:r>
              <a:rPr lang="en-US" dirty="0">
                <a:hlinkClick r:id="rId7"/>
              </a:rPr>
              <a:t>_2_</a:t>
            </a:r>
            <a:r>
              <a:rPr lang="en-US" b="1" dirty="0">
                <a:hlinkClick r:id="rId7"/>
              </a:rPr>
              <a:t>kartinki</a:t>
            </a:r>
            <a:r>
              <a:rPr lang="en-US" dirty="0" smtClean="0">
                <a:hlinkClick r:id="rId7"/>
              </a:rPr>
              <a:t>…</a:t>
            </a:r>
            <a:endParaRPr lang="ru-RU" dirty="0" smtClean="0"/>
          </a:p>
          <a:p>
            <a:r>
              <a:rPr lang="en-US" dirty="0">
                <a:hlinkClick r:id="rId8"/>
              </a:rPr>
              <a:t>little.com.ua</a:t>
            </a:r>
            <a:r>
              <a:rPr lang="en-US" dirty="0"/>
              <a:t>›</a:t>
            </a:r>
            <a:r>
              <a:rPr lang="ru-RU" dirty="0">
                <a:hlinkClick r:id="rId9"/>
              </a:rPr>
              <a:t>Учим малышей </a:t>
            </a:r>
            <a:r>
              <a:rPr lang="ru-RU" dirty="0" err="1">
                <a:hlinkClick r:id="rId9"/>
              </a:rPr>
              <a:t>считать</a:t>
            </a:r>
            <a:r>
              <a:rPr lang="ru-RU" dirty="0" err="1"/>
              <a:t>›</a:t>
            </a:r>
            <a:r>
              <a:rPr lang="ru-RU" b="1" dirty="0" err="1">
                <a:hlinkClick r:id="rId10"/>
              </a:rPr>
              <a:t>Геометрические</a:t>
            </a:r>
            <a:r>
              <a:rPr lang="ru-RU" dirty="0">
                <a:hlinkClick r:id="rId10"/>
              </a:rPr>
              <a:t> </a:t>
            </a:r>
            <a:r>
              <a:rPr lang="ru-RU" b="1" dirty="0">
                <a:hlinkClick r:id="rId10"/>
              </a:rPr>
              <a:t>фигуры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7030A0"/>
                </a:solidFill>
              </a:rPr>
              <a:t>Использованные источники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Анимированные\4а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63722"/>
            <a:ext cx="3428261" cy="319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692696"/>
            <a:ext cx="6000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latin typeface="+mj-lt"/>
              </a:rPr>
              <a:t>Математика </a:t>
            </a:r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нужна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+mj-lt"/>
              </a:rPr>
              <a:t>Математика </a:t>
            </a:r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важна</a:t>
            </a:r>
            <a:endParaRPr lang="ru-RU" sz="4400" b="1" dirty="0">
              <a:solidFill>
                <a:srgbClr val="7030A0"/>
              </a:solidFill>
              <a:latin typeface="+mj-lt"/>
            </a:endParaRP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Потому </a:t>
            </a:r>
            <a:r>
              <a:rPr lang="ru-RU" sz="4400" b="1" dirty="0">
                <a:solidFill>
                  <a:srgbClr val="7030A0"/>
                </a:solidFill>
                <a:latin typeface="+mj-lt"/>
              </a:rPr>
              <a:t>что для ума</a:t>
            </a:r>
          </a:p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+mj-lt"/>
              </a:rPr>
              <a:t>  Как </a:t>
            </a:r>
            <a:r>
              <a:rPr lang="ru-RU" sz="4400" b="1" dirty="0">
                <a:solidFill>
                  <a:srgbClr val="7030A0"/>
                </a:solidFill>
                <a:latin typeface="+mj-lt"/>
              </a:rPr>
              <a:t>гимнастика она.</a:t>
            </a:r>
          </a:p>
        </p:txBody>
      </p:sp>
    </p:spTree>
    <p:extLst>
      <p:ext uri="{BB962C8B-B14F-4D97-AF65-F5344CB8AC3E}">
        <p14:creationId xmlns:p14="http://schemas.microsoft.com/office/powerpoint/2010/main" val="110741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755576" y="1484784"/>
            <a:ext cx="7776864" cy="33843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SMARTInkAnnotation3"/>
          <p:cNvSpPr/>
          <p:nvPr/>
        </p:nvSpPr>
        <p:spPr>
          <a:xfrm>
            <a:off x="3615552" y="6652711"/>
            <a:ext cx="8931" cy="35625"/>
          </a:xfrm>
          <a:custGeom>
            <a:avLst/>
            <a:gdLst/>
            <a:ahLst/>
            <a:cxnLst/>
            <a:rect l="0" t="0" r="0" b="0"/>
            <a:pathLst>
              <a:path w="8931" h="35625">
                <a:moveTo>
                  <a:pt x="8930" y="35624"/>
                </a:moveTo>
                <a:lnTo>
                  <a:pt x="8930" y="21404"/>
                </a:lnTo>
                <a:lnTo>
                  <a:pt x="7936" y="16222"/>
                </a:lnTo>
                <a:lnTo>
                  <a:pt x="6281" y="11775"/>
                </a:lnTo>
                <a:lnTo>
                  <a:pt x="4184" y="7818"/>
                </a:lnTo>
                <a:lnTo>
                  <a:pt x="2786" y="6173"/>
                </a:lnTo>
                <a:lnTo>
                  <a:pt x="1855" y="6069"/>
                </a:lnTo>
                <a:lnTo>
                  <a:pt x="1234" y="6991"/>
                </a:lnTo>
                <a:lnTo>
                  <a:pt x="819" y="6613"/>
                </a:lnTo>
                <a:lnTo>
                  <a:pt x="543" y="5370"/>
                </a:lnTo>
                <a:lnTo>
                  <a:pt x="0" y="0"/>
                </a:lnTo>
                <a:lnTo>
                  <a:pt x="8930" y="88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697596" y="2508914"/>
            <a:ext cx="6228692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9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, </a:t>
            </a:r>
            <a:r>
              <a:rPr lang="en-US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5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, </a:t>
            </a:r>
            <a:r>
              <a:rPr lang="en-US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7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, 3, 10, </a:t>
            </a:r>
            <a:r>
              <a:rPr lang="en-US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8</a:t>
            </a:r>
            <a:endParaRPr lang="ru-RU" sz="4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pic>
        <p:nvPicPr>
          <p:cNvPr id="3074" name="Picture 2" descr="H:\Анимированные\AG00317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349" y="4509120"/>
            <a:ext cx="1673778" cy="214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04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2071670" y="500042"/>
            <a:ext cx="492922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cs typeface="Arial" pitchFamily="34" charset="0"/>
              </a:rPr>
              <a:t>По цвету</a:t>
            </a:r>
            <a:endParaRPr lang="ru-RU" sz="4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28662" y="1428736"/>
            <a:ext cx="1571636" cy="18573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33391" y="3000372"/>
            <a:ext cx="1785950" cy="17859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647639" y="2627950"/>
            <a:ext cx="2357454" cy="25622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29402" y="2017479"/>
            <a:ext cx="1571636" cy="14287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036493" y="1595018"/>
            <a:ext cx="2357454" cy="241004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омб 18"/>
          <p:cNvSpPr/>
          <p:nvPr/>
        </p:nvSpPr>
        <p:spPr>
          <a:xfrm>
            <a:off x="1214414" y="1643050"/>
            <a:ext cx="1000132" cy="135732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омб 20"/>
          <p:cNvSpPr/>
          <p:nvPr/>
        </p:nvSpPr>
        <p:spPr>
          <a:xfrm>
            <a:off x="1535885" y="4118584"/>
            <a:ext cx="1357322" cy="171451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035819" y="3717032"/>
            <a:ext cx="2357454" cy="25622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ый треугольник 22"/>
          <p:cNvSpPr/>
          <p:nvPr/>
        </p:nvSpPr>
        <p:spPr>
          <a:xfrm>
            <a:off x="7119163" y="4581128"/>
            <a:ext cx="1357322" cy="1143008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ый треугольник 23"/>
          <p:cNvSpPr/>
          <p:nvPr/>
        </p:nvSpPr>
        <p:spPr>
          <a:xfrm>
            <a:off x="6500840" y="5416894"/>
            <a:ext cx="714380" cy="1008112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029710" y="4232548"/>
            <a:ext cx="2574738" cy="25622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071670" y="476672"/>
            <a:ext cx="492922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500042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Times New Roman" pitchFamily="18" charset="0"/>
              </a:rPr>
              <a:t>По форме</a:t>
            </a:r>
            <a:endParaRPr lang="ru-RU" sz="40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2784340" y="2293402"/>
            <a:ext cx="1357322" cy="171451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1693390" y="1962974"/>
            <a:ext cx="1000132" cy="135732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3656424"/>
            <a:ext cx="1571636" cy="14287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21892" y="4395082"/>
            <a:ext cx="1785950" cy="17859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6858016" y="2195093"/>
            <a:ext cx="1357322" cy="1143008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>
            <a:off x="7179487" y="3413953"/>
            <a:ext cx="714380" cy="785818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141662" y="4007914"/>
            <a:ext cx="2518570" cy="250033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141926" y="1835608"/>
            <a:ext cx="2606538" cy="28175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53424" y="1511375"/>
            <a:ext cx="3823643" cy="405472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83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071670" y="571480"/>
            <a:ext cx="492922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00175" y="500042"/>
            <a:ext cx="374365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cs typeface="Times New Roman" pitchFamily="18" charset="0"/>
              </a:rPr>
              <a:t>По размеру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2143108" y="3054919"/>
            <a:ext cx="1000132" cy="1357322"/>
          </a:xfrm>
          <a:prstGeom prst="diamon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1619672" y="3733580"/>
            <a:ext cx="714380" cy="785818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38294" y="2143193"/>
            <a:ext cx="1571636" cy="14287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327931" y="3571953"/>
            <a:ext cx="1785950" cy="178595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4788024" y="3886064"/>
            <a:ext cx="1357322" cy="1714512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7000892" y="2071678"/>
            <a:ext cx="1357322" cy="1143008"/>
          </a:xfrm>
          <a:prstGeom prst="rtTriangle">
            <a:avLst/>
          </a:prstGeom>
          <a:solidFill>
            <a:srgbClr val="83860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67944" y="1733113"/>
            <a:ext cx="4519974" cy="430988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919488" y="2439546"/>
            <a:ext cx="3018744" cy="28930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54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972222"/>
              </p:ext>
            </p:extLst>
          </p:nvPr>
        </p:nvGraphicFramePr>
        <p:xfrm>
          <a:off x="1763688" y="-99391"/>
          <a:ext cx="5357850" cy="6957392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2713716"/>
                <a:gridCol w="2644134"/>
              </a:tblGrid>
              <a:tr h="1011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189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236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236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142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142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4973" marR="249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125" y="5766854"/>
            <a:ext cx="1895195" cy="97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944011" y="101448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ЗАПАХ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0270" y="220486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itchFamily="18" charset="0"/>
              </a:rPr>
              <a:t>ЦВЕТ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01135" y="1156686"/>
            <a:ext cx="2808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АППЕТИТ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1130" y="3504957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ДЛИНА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44011" y="4782282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МАССА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1135" y="5857892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ОБЪЁМ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pic>
        <p:nvPicPr>
          <p:cNvPr id="17" name="Рисунок 16" descr="http://www.lenagold.ru/fon/clipart/k/kras/kras3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418" y="2233832"/>
            <a:ext cx="2204821" cy="861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://www.lenagold.ru/fon/clipart/v/vesy/vesy0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056" y="4595497"/>
            <a:ext cx="2218026" cy="956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Рисунок 24" descr="http://im6-tub-ru.yandex.net/i?id=384493064-17-72&amp;n=17">
            <a:hlinkClick r:id="rId5" tgtFrame="&quot;_blank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774" y="-74154"/>
            <a:ext cx="1549896" cy="945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://im2-tub-ru.yandex.net/i?id=502172699-49-72&amp;n=17">
            <a:hlinkClick r:id="rId7" tgtFrame="&quot;_blank&quot;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43" y="945894"/>
            <a:ext cx="1685077" cy="11294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://www.lenagold.ru/fon/clipart/l/line/rulla011.jp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466" y="3356992"/>
            <a:ext cx="1895195" cy="10653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27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 txBox="1">
            <a:spLocks noGrp="1"/>
          </p:cNvSpPr>
          <p:nvPr>
            <p:ph sz="quarter" idx="13"/>
          </p:nvPr>
        </p:nvSpPr>
        <p:spPr>
          <a:xfrm>
            <a:off x="457200" y="16002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ЦВЕТ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Объект 7"/>
          <p:cNvSpPr txBox="1">
            <a:spLocks noGrp="1"/>
          </p:cNvSpPr>
          <p:nvPr>
            <p:ph sz="quarter" idx="14"/>
          </p:nvPr>
        </p:nvSpPr>
        <p:spPr>
          <a:xfrm>
            <a:off x="4589909" y="1628800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МАССА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564904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ЗАПАХ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8274" y="3717031"/>
            <a:ext cx="29977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АППЕТИТ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96729" y="2703215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ДЛИНА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74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7"/>
          <p:cNvSpPr txBox="1">
            <a:spLocks noGrp="1"/>
          </p:cNvSpPr>
          <p:nvPr>
            <p:ph sz="quarter" idx="13"/>
          </p:nvPr>
        </p:nvSpPr>
        <p:spPr bwMode="auto">
          <a:xfrm>
            <a:off x="4644008" y="3284984"/>
            <a:ext cx="403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+mj-lt"/>
                <a:cs typeface="Times New Roman" pitchFamily="18" charset="0"/>
              </a:rPr>
              <a:t>ОБЪЁМ - </a:t>
            </a:r>
            <a:endParaRPr lang="ru-RU" sz="4000" b="1" dirty="0">
              <a:solidFill>
                <a:srgbClr val="7030A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I:\Анимированные\для кроссордов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2664296" cy="338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1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969056"/>
            <a:ext cx="5143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1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731</TotalTime>
  <Words>151</Words>
  <Application>Microsoft Office PowerPoint</Application>
  <PresentationFormat>Экран (4:3)</PresentationFormat>
  <Paragraphs>56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 Урок математики 1 класс Водолазская Вера Викторовна МБОУ СОШ №20 им. Героя Советского Союза А.А. Лазуненко с.Новомихайловского Гулькевичского района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Цели:</vt:lpstr>
      <vt:lpstr>Презентация PowerPoint</vt:lpstr>
      <vt:lpstr>Проверь себя  (задание 1)</vt:lpstr>
      <vt:lpstr>Проверь себя (задание 2)</vt:lpstr>
      <vt:lpstr>Проверь себя (задание 3)</vt:lpstr>
      <vt:lpstr>Итог урока</vt:lpstr>
      <vt:lpstr>Презентация PowerPoint</vt:lpstr>
      <vt:lpstr>Использованные источники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matematika</dc:title>
  <dc:creator>Corowina</dc:creator>
  <cp:lastModifiedBy>Admin</cp:lastModifiedBy>
  <cp:revision>49</cp:revision>
  <dcterms:created xsi:type="dcterms:W3CDTF">2012-01-20T19:13:30Z</dcterms:created>
  <dcterms:modified xsi:type="dcterms:W3CDTF">2019-01-17T16:02:18Z</dcterms:modified>
</cp:coreProperties>
</file>